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25" r:id="rId2"/>
    <p:sldId id="348" r:id="rId3"/>
    <p:sldId id="280" r:id="rId4"/>
    <p:sldId id="261" r:id="rId5"/>
    <p:sldId id="281" r:id="rId6"/>
    <p:sldId id="273" r:id="rId7"/>
    <p:sldId id="263" r:id="rId8"/>
    <p:sldId id="265" r:id="rId9"/>
    <p:sldId id="271" r:id="rId10"/>
    <p:sldId id="262" r:id="rId11"/>
    <p:sldId id="350" r:id="rId12"/>
    <p:sldId id="277" r:id="rId13"/>
    <p:sldId id="274" r:id="rId14"/>
    <p:sldId id="267" r:id="rId15"/>
    <p:sldId id="309" r:id="rId16"/>
    <p:sldId id="289" r:id="rId17"/>
    <p:sldId id="266" r:id="rId18"/>
    <p:sldId id="328" r:id="rId19"/>
    <p:sldId id="297" r:id="rId20"/>
    <p:sldId id="33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5" autoAdjust="0"/>
    <p:restoredTop sz="94660"/>
  </p:normalViewPr>
  <p:slideViewPr>
    <p:cSldViewPr snapToGrid="0" snapToObjects="1">
      <p:cViewPr varScale="1">
        <p:scale>
          <a:sx n="87" d="100"/>
          <a:sy n="87" d="100"/>
        </p:scale>
        <p:origin x="-162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9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966811-64A0-5447-911F-97D8F21D37F4}" type="datetimeFigureOut">
              <a:rPr lang="en-US" smtClean="0"/>
              <a:t>14/07/2014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026FF-F818-A546-B281-0E6F9FB3A56E}" type="slidenum">
              <a:rPr lang="en-US" smtClean="0"/>
              <a:t>‹#›</a:t>
            </a:fld>
            <a:endParaRPr lang="en-US"/>
          </a:p>
        </p:txBody>
      </p:sp>
    </p:spTree>
    <p:extLst>
      <p:ext uri="{BB962C8B-B14F-4D97-AF65-F5344CB8AC3E}">
        <p14:creationId xmlns:p14="http://schemas.microsoft.com/office/powerpoint/2010/main" val="28250403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86598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7895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31462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151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2362784-456E-D24E-8BD2-9D2924BE2B5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936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42362784-456E-D24E-8BD2-9D2924BE2B5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03189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42362784-456E-D24E-8BD2-9D2924BE2B54}" type="datetimeFigureOut">
              <a:rPr lang="en-US" smtClean="0"/>
              <a:t>14/07/2014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99263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42362784-456E-D24E-8BD2-9D2924BE2B54}" type="datetimeFigureOut">
              <a:rPr lang="en-US" smtClean="0"/>
              <a:t>14/07/2014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94702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62784-456E-D24E-8BD2-9D2924BE2B54}" type="datetimeFigureOut">
              <a:rPr lang="en-US" smtClean="0"/>
              <a:t>14/07/2014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231216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18371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74710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62784-456E-D24E-8BD2-9D2924BE2B54}" type="datetimeFigureOut">
              <a:rPr lang="en-US" smtClean="0"/>
              <a:t>14/07/2014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D9494-5321-7840-B0B0-71D3DFA22DAC}" type="slidenum">
              <a:rPr lang="en-US" smtClean="0"/>
              <a:t>‹#›</a:t>
            </a:fld>
            <a:endParaRPr lang="en-US"/>
          </a:p>
        </p:txBody>
      </p:sp>
    </p:spTree>
    <p:extLst>
      <p:ext uri="{BB962C8B-B14F-4D97-AF65-F5344CB8AC3E}">
        <p14:creationId xmlns:p14="http://schemas.microsoft.com/office/powerpoint/2010/main" val="2680637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s://bitbucket.org/petermr/xhtml2stm-dev/commits/al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Bermuda_Principles" TargetMode="External"/><Relationship Id="rId3" Type="http://schemas.openxmlformats.org/officeDocument/2006/relationships/hyperlink" Target="https://en.wikipedia.org/wiki/Genom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en.wikipedia.org/wiki/Reinventing_Discovery" TargetMode="External"/><Relationship Id="rId1" Type="http://schemas.openxmlformats.org/officeDocument/2006/relationships/slideLayout" Target="../slideLayouts/slideLayout2.xml"/><Relationship Id="rId2" Type="http://schemas.openxmlformats.org/officeDocument/2006/relationships/hyperlink" Target="http://michaelnielsen.org/blog/reinventing-discover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polymathprojects.org/2013/11/04/polymath9-pnp/%23comments"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gowers.wordpress.com/2013/11/03/dbd1-initial-pos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dapestopenaccessinitiative.org/re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reedom_of_speech" TargetMode="External"/><Relationship Id="rId3" Type="http://schemas.openxmlformats.org/officeDocument/2006/relationships/hyperlink" Target="http://opendefinition.org/%23sthash.SmmHg6Wj.dpu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757611"/>
          </a:xfrm>
          <a:prstGeom prst="rect">
            <a:avLst/>
          </a:prstGeom>
        </p:spPr>
        <p:txBody>
          <a:bodyPr lIns="91425" tIns="91425" rIns="91425" bIns="91425" anchor="b" anchorCtr="0">
            <a:noAutofit/>
          </a:bodyPr>
          <a:lstStyle/>
          <a:p>
            <a:pPr>
              <a:buNone/>
            </a:pPr>
            <a:r>
              <a:rPr lang="en-GB" sz="4800" dirty="0" smtClean="0"/>
              <a:t>Open </a:t>
            </a:r>
            <a:r>
              <a:rPr lang="en-GB" sz="4000" dirty="0" smtClean="0"/>
              <a:t>Notebook</a:t>
            </a:r>
            <a:r>
              <a:rPr lang="en-GB" sz="4800" dirty="0" smtClean="0"/>
              <a:t> </a:t>
            </a:r>
            <a:r>
              <a:rPr lang="en-GB" sz="4800" dirty="0" smtClean="0"/>
              <a:t>Science NOW!</a:t>
            </a:r>
            <a:endParaRPr lang="en-GB" sz="4800" dirty="0"/>
          </a:p>
        </p:txBody>
      </p:sp>
      <p:sp>
        <p:nvSpPr>
          <p:cNvPr id="30" name="Shape 30"/>
          <p:cNvSpPr txBox="1">
            <a:spLocks noGrp="1"/>
          </p:cNvSpPr>
          <p:nvPr>
            <p:ph type="subTitle" idx="1"/>
          </p:nvPr>
        </p:nvSpPr>
        <p:spPr>
          <a:xfrm>
            <a:off x="96362" y="1472271"/>
            <a:ext cx="8899799" cy="1046399"/>
          </a:xfrm>
          <a:prstGeom prst="rect">
            <a:avLst/>
          </a:prstGeom>
        </p:spPr>
        <p:txBody>
          <a:bodyPr lIns="91425" tIns="91425" rIns="91425" bIns="91425" anchor="t" anchorCtr="0">
            <a:noAutofit/>
          </a:bodyPr>
          <a:lstStyle/>
          <a:p>
            <a:r>
              <a:rPr lang="en-GB" b="1" dirty="0" smtClean="0"/>
              <a:t>Peter </a:t>
            </a:r>
            <a:r>
              <a:rPr lang="en-GB" b="1" dirty="0"/>
              <a:t>Murray-</a:t>
            </a:r>
            <a:r>
              <a:rPr lang="en-GB" b="1" dirty="0"/>
              <a:t>Rust (</a:t>
            </a:r>
            <a:r>
              <a:rPr lang="en-GB" b="1" i="1" dirty="0" err="1"/>
              <a:t>Shuttleworth</a:t>
            </a:r>
            <a:r>
              <a:rPr lang="en-GB" b="1" i="1" dirty="0"/>
              <a:t> </a:t>
            </a:r>
            <a:r>
              <a:rPr lang="en-GB" b="1" i="1" dirty="0" smtClean="0"/>
              <a:t>Fellow</a:t>
            </a:r>
            <a:r>
              <a:rPr lang="en-GB" b="1" dirty="0" smtClean="0"/>
              <a:t>)</a:t>
            </a:r>
            <a:r>
              <a:rPr lang="en-GB" b="1" dirty="0" smtClean="0"/>
              <a:t>, </a:t>
            </a:r>
            <a:endParaRPr lang="en-GB" b="1" dirty="0" smtClean="0"/>
          </a:p>
          <a:p>
            <a:pPr>
              <a:buNone/>
            </a:pPr>
            <a:r>
              <a:rPr lang="en-GB" i="1" dirty="0" smtClean="0"/>
              <a:t>University </a:t>
            </a:r>
            <a:r>
              <a:rPr lang="en-GB" i="1" dirty="0" smtClean="0"/>
              <a:t>of Cambridge</a:t>
            </a:r>
          </a:p>
          <a:p>
            <a:pPr>
              <a:buNone/>
            </a:pPr>
            <a:endParaRPr lang="en-GB" b="1" dirty="0"/>
          </a:p>
          <a:p>
            <a:pPr>
              <a:buNone/>
            </a:pPr>
            <a:r>
              <a:rPr lang="en-GB" b="1" dirty="0" smtClean="0"/>
              <a:t>Honouring Jean-Claude Bradley, </a:t>
            </a:r>
          </a:p>
          <a:p>
            <a:pPr>
              <a:buNone/>
            </a:pPr>
            <a:r>
              <a:rPr lang="en-GB" b="1" dirty="0" smtClean="0"/>
              <a:t>Cambridge 2014-07-14</a:t>
            </a:r>
            <a:endParaRPr lang="en-GB" b="1" dirty="0"/>
          </a:p>
        </p:txBody>
      </p:sp>
      <p:pic>
        <p:nvPicPr>
          <p:cNvPr id="35" name="Shape 35"/>
          <p:cNvPicPr preferRelativeResize="0"/>
          <p:nvPr/>
        </p:nvPicPr>
        <p:blipFill>
          <a:blip r:embed="rId3"/>
          <a:stretch>
            <a:fillRect/>
          </a:stretch>
        </p:blipFill>
        <p:spPr>
          <a:xfrm>
            <a:off x="96362" y="6234664"/>
            <a:ext cx="1845325" cy="509197"/>
          </a:xfrm>
          <a:prstGeom prst="rect">
            <a:avLst/>
          </a:prstGeom>
          <a:noFill/>
          <a:ln>
            <a:noFill/>
          </a:ln>
        </p:spPr>
      </p:pic>
      <p:sp>
        <p:nvSpPr>
          <p:cNvPr id="4" name="TextBox 3"/>
          <p:cNvSpPr txBox="1"/>
          <p:nvPr/>
        </p:nvSpPr>
        <p:spPr>
          <a:xfrm>
            <a:off x="7276568" y="6249263"/>
            <a:ext cx="830751" cy="523220"/>
          </a:xfrm>
          <a:prstGeom prst="rect">
            <a:avLst/>
          </a:prstGeom>
          <a:noFill/>
        </p:spPr>
        <p:txBody>
          <a:bodyPr wrap="none" rtlCol="0">
            <a:spAutoFit/>
          </a:bodyPr>
          <a:lstStyle/>
          <a:p>
            <a:r>
              <a:rPr lang="en-US" sz="2800" dirty="0" smtClean="0"/>
              <a:t>CC 0</a:t>
            </a:r>
            <a:endParaRPr lang="en-US" sz="2800" dirty="0"/>
          </a:p>
        </p:txBody>
      </p:sp>
    </p:spTree>
    <p:extLst>
      <p:ext uri="{BB962C8B-B14F-4D97-AF65-F5344CB8AC3E}">
        <p14:creationId xmlns:p14="http://schemas.microsoft.com/office/powerpoint/2010/main" val="3496312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1045009"/>
            <a:ext cx="6932999" cy="4175858"/>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547004" y="173354"/>
            <a:ext cx="7945915" cy="904172"/>
          </a:xfrm>
        </p:spPr>
        <p:txBody>
          <a:bodyPr>
            <a:normAutofit fontScale="90000"/>
          </a:bodyPr>
          <a:lstStyle/>
          <a:p>
            <a:r>
              <a:rPr lang="en-US" dirty="0" smtClean="0"/>
              <a:t>Free/Open Software Development</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88492" y="2137830"/>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302642" y="1077526"/>
            <a:ext cx="1982466" cy="830997"/>
          </a:xfrm>
          <a:prstGeom prst="rect">
            <a:avLst/>
          </a:prstGeom>
        </p:spPr>
        <p:txBody>
          <a:bodyPr wrap="square">
            <a:spAutoFit/>
          </a:bodyPr>
          <a:lstStyle/>
          <a:p>
            <a:r>
              <a:rPr lang="en-US" sz="2400" dirty="0" smtClean="0"/>
              <a:t>Engineered repository</a:t>
            </a:r>
            <a:endParaRPr lang="en-US" sz="2400" dirty="0"/>
          </a:p>
        </p:txBody>
      </p:sp>
      <p:sp>
        <p:nvSpPr>
          <p:cNvPr id="35" name="Rectangle 34"/>
          <p:cNvSpPr/>
          <p:nvPr/>
        </p:nvSpPr>
        <p:spPr>
          <a:xfrm>
            <a:off x="3933787" y="4265569"/>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797589" y="1835925"/>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36" name="Rectangle 35"/>
          <p:cNvSpPr/>
          <p:nvPr/>
        </p:nvSpPr>
        <p:spPr>
          <a:xfrm>
            <a:off x="3177887" y="1755922"/>
            <a:ext cx="870626" cy="369332"/>
          </a:xfrm>
          <a:prstGeom prst="rect">
            <a:avLst/>
          </a:prstGeom>
        </p:spPr>
        <p:txBody>
          <a:bodyPr wrap="none">
            <a:spAutoFit/>
          </a:bodyPr>
          <a:lstStyle/>
          <a:p>
            <a:r>
              <a:rPr lang="en-US" dirty="0" smtClean="0"/>
              <a:t>rewrite</a:t>
            </a:r>
            <a:endParaRPr lang="en-US"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1" name="Rectangle 40"/>
          <p:cNvSpPr/>
          <p:nvPr/>
        </p:nvSpPr>
        <p:spPr>
          <a:xfrm>
            <a:off x="3846093" y="2320003"/>
            <a:ext cx="562248" cy="369332"/>
          </a:xfrm>
          <a:prstGeom prst="rect">
            <a:avLst/>
          </a:prstGeom>
        </p:spPr>
        <p:txBody>
          <a:bodyPr wrap="none">
            <a:spAutoFit/>
          </a:bodyPr>
          <a:lstStyle/>
          <a:p>
            <a:r>
              <a:rPr lang="en-US" dirty="0" smtClean="0"/>
              <a:t>fork</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832870" y="3744236"/>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4" name="Curved Connector 43"/>
          <p:cNvCxnSpPr/>
          <p:nvPr/>
        </p:nvCxnSpPr>
        <p:spPr>
          <a:xfrm rot="16200000" flipH="1">
            <a:off x="1981939" y="2876098"/>
            <a:ext cx="1307116" cy="6532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116189" y="3275037"/>
            <a:ext cx="821935" cy="369332"/>
          </a:xfrm>
          <a:prstGeom prst="rect">
            <a:avLst/>
          </a:prstGeom>
        </p:spPr>
        <p:txBody>
          <a:bodyPr wrap="none">
            <a:spAutoFit/>
          </a:bodyPr>
          <a:lstStyle/>
          <a:p>
            <a:r>
              <a:rPr lang="en-US" dirty="0" smtClean="0"/>
              <a:t>Re-use</a:t>
            </a:r>
            <a:endParaRPr lang="en-US" dirty="0"/>
          </a:p>
        </p:txBody>
      </p: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8" name="Rectangle 47"/>
          <p:cNvSpPr/>
          <p:nvPr/>
        </p:nvSpPr>
        <p:spPr>
          <a:xfrm>
            <a:off x="4471940" y="3498255"/>
            <a:ext cx="821935" cy="369332"/>
          </a:xfrm>
          <a:prstGeom prst="rect">
            <a:avLst/>
          </a:prstGeom>
        </p:spPr>
        <p:txBody>
          <a:bodyPr wrap="none">
            <a:spAutoFit/>
          </a:bodyPr>
          <a:lstStyle/>
          <a:p>
            <a:r>
              <a:rPr lang="en-US" dirty="0" smtClean="0"/>
              <a:t>Re-use</a:t>
            </a:r>
            <a:endParaRPr lang="en-US"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619" y="5096566"/>
            <a:ext cx="3339474" cy="1384995"/>
          </a:xfrm>
          <a:prstGeom prst="rect">
            <a:avLst/>
          </a:prstGeom>
          <a:noFill/>
        </p:spPr>
        <p:txBody>
          <a:bodyPr wrap="square" rtlCol="0">
            <a:spAutoFit/>
          </a:bodyPr>
          <a:lstStyle/>
          <a:p>
            <a:r>
              <a:rPr lang="en-US" sz="2800" dirty="0" err="1" smtClean="0"/>
              <a:t>Github</a:t>
            </a:r>
            <a:r>
              <a:rPr lang="en-US" sz="2800" dirty="0" smtClean="0"/>
              <a:t>, </a:t>
            </a:r>
            <a:r>
              <a:rPr lang="en-US" sz="2800" dirty="0" err="1" smtClean="0"/>
              <a:t>BitBucket</a:t>
            </a:r>
            <a:endParaRPr lang="en-US" sz="2800" dirty="0" smtClean="0"/>
          </a:p>
          <a:p>
            <a:r>
              <a:rPr lang="en-US" sz="2800" dirty="0" err="1" smtClean="0"/>
              <a:t>StackOverflow</a:t>
            </a:r>
            <a:r>
              <a:rPr lang="en-US" sz="2800" dirty="0" smtClean="0"/>
              <a:t>,</a:t>
            </a:r>
          </a:p>
          <a:p>
            <a:r>
              <a:rPr lang="en-US" sz="2800" dirty="0" smtClean="0"/>
              <a:t>Apache</a:t>
            </a:r>
            <a:endParaRPr lang="en-US" sz="2800" dirty="0"/>
          </a:p>
        </p:txBody>
      </p:sp>
      <p:sp>
        <p:nvSpPr>
          <p:cNvPr id="51" name="Oval 50"/>
          <p:cNvSpPr/>
          <p:nvPr/>
        </p:nvSpPr>
        <p:spPr>
          <a:xfrm>
            <a:off x="1635661" y="2852701"/>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a:off x="1635661" y="3591232"/>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00890" y="3591232"/>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35661" y="3057944"/>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flipV="1">
            <a:off x="1462601" y="3248187"/>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29670" y="3248186"/>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343897" y="1971620"/>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a:off x="6343897" y="2710151"/>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509126" y="2710151"/>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6343897" y="2176863"/>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flipH="1" flipV="1">
            <a:off x="6170837" y="2367106"/>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537906" y="2367105"/>
            <a:ext cx="3207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rot="10800000">
            <a:off x="2420857" y="2549177"/>
            <a:ext cx="3550342" cy="106027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107593" y="3195965"/>
            <a:ext cx="909060" cy="369332"/>
          </a:xfrm>
          <a:prstGeom prst="rect">
            <a:avLst/>
          </a:prstGeom>
        </p:spPr>
        <p:txBody>
          <a:bodyPr wrap="none">
            <a:spAutoFit/>
          </a:bodyPr>
          <a:lstStyle/>
          <a:p>
            <a:r>
              <a:rPr lang="en-US" dirty="0" smtClean="0"/>
              <a:t>inspires</a:t>
            </a:r>
            <a:endParaRPr lang="en-US" dirty="0"/>
          </a:p>
        </p:txBody>
      </p:sp>
      <p:sp>
        <p:nvSpPr>
          <p:cNvPr id="65" name="TextBox 64"/>
          <p:cNvSpPr txBox="1"/>
          <p:nvPr/>
        </p:nvSpPr>
        <p:spPr>
          <a:xfrm>
            <a:off x="1829670" y="3972574"/>
            <a:ext cx="818779" cy="646331"/>
          </a:xfrm>
          <a:prstGeom prst="rect">
            <a:avLst/>
          </a:prstGeom>
          <a:noFill/>
        </p:spPr>
        <p:txBody>
          <a:bodyPr wrap="none" rtlCol="0">
            <a:spAutoFit/>
          </a:bodyPr>
          <a:lstStyle/>
          <a:p>
            <a:r>
              <a:rPr lang="en-US" sz="3600" dirty="0" smtClean="0">
                <a:solidFill>
                  <a:srgbClr val="008000"/>
                </a:solidFill>
              </a:rPr>
              <a:t>OSI</a:t>
            </a:r>
            <a:endParaRPr lang="en-US" sz="3600" dirty="0">
              <a:solidFill>
                <a:srgbClr val="008000"/>
              </a:solidFill>
            </a:endParaRPr>
          </a:p>
        </p:txBody>
      </p:sp>
    </p:spTree>
    <p:extLst>
      <p:ext uri="{BB962C8B-B14F-4D97-AF65-F5344CB8AC3E}">
        <p14:creationId xmlns:p14="http://schemas.microsoft.com/office/powerpoint/2010/main" val="42154549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36"/>
            <a:ext cx="8229600" cy="1143000"/>
          </a:xfrm>
        </p:spPr>
        <p:txBody>
          <a:bodyPr>
            <a:normAutofit fontScale="90000"/>
          </a:bodyPr>
          <a:lstStyle/>
          <a:p>
            <a:r>
              <a:rPr lang="en-US" dirty="0" smtClean="0"/>
              <a:t>Software repos, </a:t>
            </a:r>
            <a:r>
              <a:rPr lang="en-US" dirty="0" err="1" smtClean="0"/>
              <a:t>Github</a:t>
            </a:r>
            <a:r>
              <a:rPr lang="en-US" dirty="0" smtClean="0"/>
              <a:t> and </a:t>
            </a:r>
            <a:r>
              <a:rPr lang="en-US" dirty="0" err="1" smtClean="0"/>
              <a:t>Bitbucket</a:t>
            </a:r>
            <a:endParaRPr lang="en-US" dirty="0"/>
          </a:p>
        </p:txBody>
      </p:sp>
      <p:pic>
        <p:nvPicPr>
          <p:cNvPr id="5" name="Picture 4" descr="bitbuck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836"/>
            <a:ext cx="9144000" cy="3308465"/>
          </a:xfrm>
          <a:prstGeom prst="rect">
            <a:avLst/>
          </a:prstGeom>
        </p:spPr>
      </p:pic>
      <p:sp>
        <p:nvSpPr>
          <p:cNvPr id="6" name="TextBox 5"/>
          <p:cNvSpPr txBox="1"/>
          <p:nvPr/>
        </p:nvSpPr>
        <p:spPr>
          <a:xfrm>
            <a:off x="646978" y="5026868"/>
            <a:ext cx="5993949" cy="1200329"/>
          </a:xfrm>
          <a:prstGeom prst="rect">
            <a:avLst/>
          </a:prstGeom>
          <a:noFill/>
        </p:spPr>
        <p:txBody>
          <a:bodyPr wrap="none" rtlCol="0">
            <a:spAutoFit/>
          </a:bodyPr>
          <a:lstStyle/>
          <a:p>
            <a:pPr marL="285750" indent="-285750">
              <a:buFont typeface="Arial"/>
              <a:buChar char="•"/>
            </a:pPr>
            <a:r>
              <a:rPr lang="en-US" dirty="0" smtClean="0"/>
              <a:t>Every operation fully captured AND VALIDATED</a:t>
            </a:r>
          </a:p>
          <a:p>
            <a:pPr marL="285750" indent="-285750">
              <a:buFont typeface="Arial"/>
              <a:buChar char="•"/>
            </a:pPr>
            <a:r>
              <a:rPr lang="en-US" dirty="0" smtClean="0"/>
              <a:t>Multiple contributors, can fork and merge</a:t>
            </a:r>
          </a:p>
          <a:p>
            <a:pPr marL="285750" indent="-285750">
              <a:buFont typeface="Arial"/>
              <a:buChar char="•"/>
            </a:pPr>
            <a:r>
              <a:rPr lang="en-US" dirty="0" smtClean="0"/>
              <a:t>Everything visible on web</a:t>
            </a:r>
          </a:p>
          <a:p>
            <a:pPr marL="285750" indent="-285750">
              <a:buFont typeface="Arial"/>
              <a:buChar char="•"/>
            </a:pPr>
            <a:r>
              <a:rPr lang="en-US" dirty="0">
                <a:hlinkClick r:id="rId3"/>
              </a:rPr>
              <a:t>https://bitbucket.org/petermr/xhtml2stm-dev/commits/</a:t>
            </a:r>
            <a:r>
              <a:rPr lang="en-US" dirty="0" smtClean="0">
                <a:hlinkClick r:id="rId3"/>
              </a:rPr>
              <a:t>all</a:t>
            </a:r>
            <a:endParaRPr lang="en-US" dirty="0"/>
          </a:p>
        </p:txBody>
      </p:sp>
    </p:spTree>
    <p:extLst>
      <p:ext uri="{BB962C8B-B14F-4D97-AF65-F5344CB8AC3E}">
        <p14:creationId xmlns:p14="http://schemas.microsoft.com/office/powerpoint/2010/main" val="256911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 y="0"/>
            <a:ext cx="8792570" cy="6858000"/>
          </a:xfrm>
          <a:prstGeom prst="rect">
            <a:avLst/>
          </a:prstGeom>
        </p:spPr>
      </p:pic>
      <p:sp>
        <p:nvSpPr>
          <p:cNvPr id="3" name="TextBox 2"/>
          <p:cNvSpPr txBox="1"/>
          <p:nvPr/>
        </p:nvSpPr>
        <p:spPr>
          <a:xfrm>
            <a:off x="4383844" y="3687431"/>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8777848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79600"/>
            <a:ext cx="9144000" cy="3074179"/>
          </a:xfrm>
          <a:prstGeom prst="rect">
            <a:avLst/>
          </a:prstGeom>
        </p:spPr>
      </p:pic>
      <p:sp>
        <p:nvSpPr>
          <p:cNvPr id="3" name="Rectangle 2"/>
          <p:cNvSpPr/>
          <p:nvPr/>
        </p:nvSpPr>
        <p:spPr>
          <a:xfrm>
            <a:off x="4237233" y="4388617"/>
            <a:ext cx="4350394" cy="3646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46527" y="704191"/>
            <a:ext cx="6340448" cy="707886"/>
          </a:xfrm>
          <a:prstGeom prst="rect">
            <a:avLst/>
          </a:prstGeom>
          <a:noFill/>
        </p:spPr>
        <p:txBody>
          <a:bodyPr wrap="none" rtlCol="0">
            <a:spAutoFit/>
          </a:bodyPr>
          <a:lstStyle/>
          <a:p>
            <a:r>
              <a:rPr lang="en-US" sz="4000" dirty="0" smtClean="0"/>
              <a:t>Open Notebook Science, ONS</a:t>
            </a:r>
            <a:endParaRPr lang="en-US" sz="40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1263161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06779"/>
            <a:ext cx="8055764" cy="461665"/>
          </a:xfrm>
          <a:prstGeom prst="rect">
            <a:avLst/>
          </a:prstGeom>
        </p:spPr>
        <p:txBody>
          <a:bodyPr wrap="square">
            <a:spAutoFit/>
          </a:bodyPr>
          <a:lstStyle/>
          <a:p>
            <a:r>
              <a:rPr lang="en-US" sz="2400" dirty="0" smtClean="0">
                <a:hlinkClick r:id="rId2"/>
              </a:rPr>
              <a:t>https://en.wikipedia.org/wiki/</a:t>
            </a:r>
            <a:r>
              <a:rPr lang="en-US" sz="2400" b="1" dirty="0" smtClean="0">
                <a:hlinkClick r:id="rId2"/>
              </a:rPr>
              <a:t>Bermuda_Principles</a:t>
            </a:r>
            <a:r>
              <a:rPr lang="en-US" sz="2400" dirty="0" smtClean="0"/>
              <a:t> </a:t>
            </a:r>
            <a:endParaRPr lang="en-US" sz="2400" dirty="0"/>
          </a:p>
        </p:txBody>
      </p:sp>
      <p:sp>
        <p:nvSpPr>
          <p:cNvPr id="5" name="Rectangle 4"/>
          <p:cNvSpPr/>
          <p:nvPr/>
        </p:nvSpPr>
        <p:spPr>
          <a:xfrm>
            <a:off x="264762" y="1059011"/>
            <a:ext cx="8686800" cy="3539431"/>
          </a:xfrm>
          <a:prstGeom prst="rect">
            <a:avLst/>
          </a:prstGeom>
        </p:spPr>
        <p:txBody>
          <a:bodyPr wrap="square">
            <a:spAutoFit/>
          </a:bodyPr>
          <a:lstStyle/>
          <a:p>
            <a:endParaRPr lang="en-US" sz="2800" dirty="0">
              <a:hlinkClick r:id="rId3"/>
            </a:endParaRPr>
          </a:p>
          <a:p>
            <a:pPr marL="285750" indent="-285750">
              <a:buFont typeface="Arial"/>
              <a:buChar char="•"/>
            </a:pPr>
            <a:r>
              <a:rPr lang="en-US" sz="2800" b="1" dirty="0" smtClean="0"/>
              <a:t>Automatic </a:t>
            </a:r>
            <a:r>
              <a:rPr lang="en-US" sz="2800" b="1" dirty="0"/>
              <a:t>release of sequence assemblies</a:t>
            </a:r>
            <a:r>
              <a:rPr lang="en-US" sz="2800" dirty="0"/>
              <a:t> larger than 1 kb (preferably within 24 hours).</a:t>
            </a:r>
          </a:p>
          <a:p>
            <a:pPr marL="285750" indent="-285750">
              <a:buFont typeface="Arial"/>
              <a:buChar char="•"/>
            </a:pPr>
            <a:r>
              <a:rPr lang="en-US" sz="2800" b="1" dirty="0"/>
              <a:t>Immediate publication of finished annotated sequences</a:t>
            </a:r>
            <a:r>
              <a:rPr lang="en-US" sz="2800" dirty="0"/>
              <a:t>.</a:t>
            </a:r>
          </a:p>
          <a:p>
            <a:pPr marL="285750" indent="-285750">
              <a:buFont typeface="Arial"/>
              <a:buChar char="•"/>
            </a:pPr>
            <a:r>
              <a:rPr lang="en-US" sz="2800" dirty="0"/>
              <a:t>Aim to make the </a:t>
            </a:r>
            <a:r>
              <a:rPr lang="en-US" sz="2800" b="1" dirty="0"/>
              <a:t>entire sequence freely available in the public domain</a:t>
            </a:r>
            <a:r>
              <a:rPr lang="en-US" sz="2800" dirty="0"/>
              <a:t> for both research and development in order to </a:t>
            </a:r>
            <a:r>
              <a:rPr lang="en-US" sz="2800" dirty="0" err="1"/>
              <a:t>maximise</a:t>
            </a:r>
            <a:r>
              <a:rPr lang="en-US" sz="2800" dirty="0"/>
              <a:t> benefits to </a:t>
            </a:r>
            <a:r>
              <a:rPr lang="en-US" sz="2800" dirty="0" smtClean="0"/>
              <a:t>society.</a:t>
            </a:r>
            <a:endParaRPr lang="en-US" sz="2800" dirty="0"/>
          </a:p>
        </p:txBody>
      </p:sp>
    </p:spTree>
    <p:extLst>
      <p:ext uri="{BB962C8B-B14F-4D97-AF65-F5344CB8AC3E}">
        <p14:creationId xmlns:p14="http://schemas.microsoft.com/office/powerpoint/2010/main" val="12671378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119" y="4463917"/>
            <a:ext cx="4572000" cy="646331"/>
          </a:xfrm>
          <a:prstGeom prst="rect">
            <a:avLst/>
          </a:prstGeom>
        </p:spPr>
        <p:txBody>
          <a:bodyPr>
            <a:spAutoFit/>
          </a:bodyPr>
          <a:lstStyle/>
          <a:p>
            <a:r>
              <a:rPr lang="en-US" dirty="0" smtClean="0">
                <a:hlinkClick r:id="rId2"/>
              </a:rPr>
              <a:t>http://michaelnielsen.org/blog/reinventing-discovery/</a:t>
            </a:r>
            <a:r>
              <a:rPr lang="en-US" dirty="0" smtClean="0"/>
              <a:t> </a:t>
            </a:r>
            <a:endParaRPr lang="en-US" dirty="0"/>
          </a:p>
        </p:txBody>
      </p:sp>
      <p:pic>
        <p:nvPicPr>
          <p:cNvPr id="3" name="Picture 2"/>
          <p:cNvPicPr>
            <a:picLocks noChangeAspect="1"/>
          </p:cNvPicPr>
          <p:nvPr/>
        </p:nvPicPr>
        <p:blipFill>
          <a:blip r:embed="rId3"/>
          <a:stretch>
            <a:fillRect/>
          </a:stretch>
        </p:blipFill>
        <p:spPr>
          <a:xfrm>
            <a:off x="224090" y="0"/>
            <a:ext cx="4541722" cy="6858000"/>
          </a:xfrm>
          <a:prstGeom prst="rect">
            <a:avLst/>
          </a:prstGeom>
        </p:spPr>
      </p:pic>
      <p:pic>
        <p:nvPicPr>
          <p:cNvPr id="4" name="Picture 3"/>
          <p:cNvPicPr>
            <a:picLocks noChangeAspect="1"/>
          </p:cNvPicPr>
          <p:nvPr/>
        </p:nvPicPr>
        <p:blipFill>
          <a:blip r:embed="rId4"/>
          <a:stretch>
            <a:fillRect/>
          </a:stretch>
        </p:blipFill>
        <p:spPr>
          <a:xfrm>
            <a:off x="5906188" y="581455"/>
            <a:ext cx="1487316" cy="1673230"/>
          </a:xfrm>
          <a:prstGeom prst="rect">
            <a:avLst/>
          </a:prstGeom>
        </p:spPr>
      </p:pic>
      <p:sp>
        <p:nvSpPr>
          <p:cNvPr id="5" name="Rectangle 4"/>
          <p:cNvSpPr/>
          <p:nvPr/>
        </p:nvSpPr>
        <p:spPr>
          <a:xfrm>
            <a:off x="4127906" y="3521223"/>
            <a:ext cx="7595021" cy="369332"/>
          </a:xfrm>
          <a:prstGeom prst="rect">
            <a:avLst/>
          </a:prstGeom>
        </p:spPr>
        <p:txBody>
          <a:bodyPr wrap="square">
            <a:spAutoFit/>
          </a:bodyPr>
          <a:lstStyle/>
          <a:p>
            <a:r>
              <a:rPr lang="en-US" dirty="0">
                <a:hlinkClick r:id="rId5"/>
              </a:rPr>
              <a:t>http://en.wikipedia.org/wiki/</a:t>
            </a:r>
            <a:r>
              <a:rPr lang="en-US" dirty="0" smtClean="0">
                <a:hlinkClick r:id="rId5"/>
              </a:rPr>
              <a:t>Reinventing_Discovery</a:t>
            </a:r>
            <a:r>
              <a:rPr lang="en-US" dirty="0" smtClean="0"/>
              <a:t> </a:t>
            </a:r>
            <a:endParaRPr lang="en-US" dirty="0"/>
          </a:p>
        </p:txBody>
      </p:sp>
    </p:spTree>
    <p:extLst>
      <p:ext uri="{BB962C8B-B14F-4D97-AF65-F5344CB8AC3E}">
        <p14:creationId xmlns:p14="http://schemas.microsoft.com/office/powerpoint/2010/main" val="39588124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0851" y="5818124"/>
            <a:ext cx="5934512" cy="646331"/>
          </a:xfrm>
          <a:prstGeom prst="rect">
            <a:avLst/>
          </a:prstGeom>
          <a:noFill/>
        </p:spPr>
        <p:txBody>
          <a:bodyPr wrap="none" rtlCol="0">
            <a:spAutoFit/>
          </a:bodyPr>
          <a:lstStyle/>
          <a:p>
            <a:r>
              <a:rPr lang="en-US" dirty="0">
                <a:hlinkClick r:id="rId2"/>
              </a:rPr>
              <a:t>http://gowers.wordpress.com/2013/11/03/dbd1-initial-post</a:t>
            </a:r>
            <a:r>
              <a:rPr lang="en-US" dirty="0" smtClean="0">
                <a:hlinkClick r:id="rId2"/>
              </a:rPr>
              <a:t>/</a:t>
            </a:r>
            <a:r>
              <a:rPr lang="en-US" dirty="0" smtClean="0"/>
              <a:t> </a:t>
            </a:r>
          </a:p>
          <a:p>
            <a:endParaRPr lang="en-US" dirty="0"/>
          </a:p>
        </p:txBody>
      </p:sp>
      <p:sp>
        <p:nvSpPr>
          <p:cNvPr id="4" name="TextBox 3"/>
          <p:cNvSpPr txBox="1"/>
          <p:nvPr/>
        </p:nvSpPr>
        <p:spPr>
          <a:xfrm>
            <a:off x="1425460" y="5306314"/>
            <a:ext cx="6769702" cy="369332"/>
          </a:xfrm>
          <a:prstGeom prst="rect">
            <a:avLst/>
          </a:prstGeom>
          <a:noFill/>
        </p:spPr>
        <p:txBody>
          <a:bodyPr wrap="none" rtlCol="0">
            <a:spAutoFit/>
          </a:bodyPr>
          <a:lstStyle/>
          <a:p>
            <a:r>
              <a:rPr lang="en-US" dirty="0">
                <a:hlinkClick r:id="rId3"/>
              </a:rPr>
              <a:t>http://polymathprojects.org/2013/11/04/polymath9-pnp/#</a:t>
            </a:r>
            <a:r>
              <a:rPr lang="en-US" dirty="0" smtClean="0">
                <a:hlinkClick r:id="rId3"/>
              </a:rPr>
              <a:t>comments</a:t>
            </a:r>
            <a:r>
              <a:rPr lang="en-US" dirty="0" smtClean="0"/>
              <a:t> </a:t>
            </a:r>
            <a:endParaRPr lang="en-US" dirty="0"/>
          </a:p>
        </p:txBody>
      </p:sp>
      <p:sp>
        <p:nvSpPr>
          <p:cNvPr id="5" name="TextBox 4"/>
          <p:cNvSpPr txBox="1"/>
          <p:nvPr/>
        </p:nvSpPr>
        <p:spPr>
          <a:xfrm>
            <a:off x="2302947" y="0"/>
            <a:ext cx="4660989" cy="1569660"/>
          </a:xfrm>
          <a:prstGeom prst="rect">
            <a:avLst/>
          </a:prstGeom>
          <a:noFill/>
        </p:spPr>
        <p:txBody>
          <a:bodyPr wrap="none" rtlCol="0">
            <a:spAutoFit/>
          </a:bodyPr>
          <a:lstStyle/>
          <a:p>
            <a:pPr algn="ctr"/>
            <a:r>
              <a:rPr lang="en-US" sz="3200" dirty="0" smtClean="0"/>
              <a:t>The Polymath project</a:t>
            </a:r>
          </a:p>
          <a:p>
            <a:pPr algn="ctr"/>
            <a:r>
              <a:rPr lang="en-US" sz="3200" dirty="0" smtClean="0"/>
              <a:t> </a:t>
            </a:r>
          </a:p>
          <a:p>
            <a:pPr algn="ctr"/>
            <a:r>
              <a:rPr lang="en-US" sz="3200" i="1" dirty="0" smtClean="0"/>
              <a:t>Tim </a:t>
            </a:r>
            <a:r>
              <a:rPr lang="en-US" sz="3200" i="1" dirty="0" err="1" smtClean="0"/>
              <a:t>Gowers</a:t>
            </a:r>
            <a:r>
              <a:rPr lang="en-US" sz="3200" i="1" dirty="0" smtClean="0"/>
              <a:t> and the world</a:t>
            </a:r>
            <a:endParaRPr lang="en-US" sz="3200" i="1" dirty="0"/>
          </a:p>
        </p:txBody>
      </p:sp>
      <p:pic>
        <p:nvPicPr>
          <p:cNvPr id="6" name="Picture 5"/>
          <p:cNvPicPr>
            <a:picLocks noChangeAspect="1"/>
          </p:cNvPicPr>
          <p:nvPr/>
        </p:nvPicPr>
        <p:blipFill>
          <a:blip r:embed="rId4"/>
          <a:stretch>
            <a:fillRect/>
          </a:stretch>
        </p:blipFill>
        <p:spPr>
          <a:xfrm>
            <a:off x="426573" y="1736366"/>
            <a:ext cx="8108367" cy="3198624"/>
          </a:xfrm>
          <a:prstGeom prst="rect">
            <a:avLst/>
          </a:prstGeom>
        </p:spPr>
      </p:pic>
    </p:spTree>
    <p:extLst>
      <p:ext uri="{BB962C8B-B14F-4D97-AF65-F5344CB8AC3E}">
        <p14:creationId xmlns:p14="http://schemas.microsoft.com/office/powerpoint/2010/main" val="14812112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smtClean="0">
                <a:hlinkClick r:id="rId2"/>
              </a:rPr>
              <a:t>http://www</a:t>
            </a:r>
            <a:r>
              <a:rPr lang="en-US" sz="2400" b="1" dirty="0" smtClean="0">
                <a:hlinkClick r:id="rId2"/>
              </a:rPr>
              <a:t>.budapestopenaccessinitiative.</a:t>
            </a:r>
            <a:r>
              <a:rPr lang="en-US" sz="2400" dirty="0" smtClean="0">
                <a:hlinkClick r:id="rId2"/>
              </a:rPr>
              <a:t>org/read</a:t>
            </a:r>
            <a:r>
              <a:rPr lang="en-US" sz="2400" dirty="0" smtClean="0"/>
              <a:t> </a:t>
            </a:r>
            <a:endParaRPr lang="en-US" sz="2400" dirty="0"/>
          </a:p>
        </p:txBody>
      </p:sp>
      <p:sp>
        <p:nvSpPr>
          <p:cNvPr id="5" name="Rectangle 4"/>
          <p:cNvSpPr/>
          <p:nvPr/>
        </p:nvSpPr>
        <p:spPr>
          <a:xfrm>
            <a:off x="564483" y="1156290"/>
            <a:ext cx="8300481" cy="5693867"/>
          </a:xfrm>
          <a:prstGeom prst="rect">
            <a:avLst/>
          </a:prstGeom>
        </p:spPr>
        <p:txBody>
          <a:bodyPr wrap="square">
            <a:spAutoFit/>
          </a:bodyPr>
          <a:lstStyle/>
          <a:p>
            <a:r>
              <a:rPr lang="en-US" sz="2800" dirty="0" smtClean="0"/>
              <a:t>… an </a:t>
            </a:r>
            <a:r>
              <a:rPr lang="en-US" sz="2800" b="1" dirty="0"/>
              <a:t>unprecedented public good</a:t>
            </a:r>
            <a:r>
              <a:rPr lang="en-US" sz="2800" dirty="0"/>
              <a:t>. </a:t>
            </a:r>
            <a:r>
              <a:rPr lang="en-US" sz="2800" dirty="0" smtClean="0"/>
              <a:t> …</a:t>
            </a:r>
          </a:p>
          <a:p>
            <a:endParaRPr lang="en-US" sz="2800" dirty="0" smtClean="0"/>
          </a:p>
          <a:p>
            <a:r>
              <a:rPr lang="en-US" sz="2800" dirty="0" smtClean="0"/>
              <a:t>… </a:t>
            </a:r>
            <a:r>
              <a:rPr lang="en-US" sz="2800" b="1" dirty="0" smtClean="0"/>
              <a:t>completely </a:t>
            </a:r>
            <a:r>
              <a:rPr lang="en-US" sz="2800" b="1" dirty="0"/>
              <a:t>free and unrestricted access </a:t>
            </a:r>
            <a:r>
              <a:rPr lang="en-US" sz="2800" dirty="0"/>
              <a:t>to </a:t>
            </a:r>
            <a:r>
              <a:rPr lang="en-US" sz="2800" dirty="0" smtClean="0"/>
              <a:t>[peer-reviewed literature] </a:t>
            </a:r>
            <a:r>
              <a:rPr lang="en-US" sz="2800" dirty="0"/>
              <a:t>by </a:t>
            </a:r>
            <a:r>
              <a:rPr lang="en-US" sz="2800" b="1" dirty="0"/>
              <a:t>all scientists, scholars, teachers, students, and other curious minds</a:t>
            </a:r>
            <a:r>
              <a:rPr lang="en-US" sz="2800" dirty="0"/>
              <a:t>. </a:t>
            </a:r>
            <a:r>
              <a:rPr lang="en-US" sz="2800" dirty="0" smtClean="0"/>
              <a:t>…</a:t>
            </a:r>
          </a:p>
          <a:p>
            <a:endParaRPr lang="en-US" sz="2800" dirty="0" smtClean="0"/>
          </a:p>
          <a:p>
            <a:r>
              <a:rPr lang="en-US" sz="2800" dirty="0" smtClean="0"/>
              <a:t>…Removing </a:t>
            </a:r>
            <a:r>
              <a:rPr lang="en-US" sz="2800" dirty="0"/>
              <a:t>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smtClean="0"/>
              <a:t>.</a:t>
            </a:r>
          </a:p>
          <a:p>
            <a:r>
              <a:rPr lang="en-US" sz="2800" i="1" dirty="0" smtClean="0"/>
              <a:t>(Budapest Open Access Initiative, 2003)</a:t>
            </a:r>
            <a:endParaRPr lang="en-US" sz="2800" i="1" dirty="0"/>
          </a:p>
        </p:txBody>
      </p:sp>
    </p:spTree>
    <p:extLst>
      <p:ext uri="{BB962C8B-B14F-4D97-AF65-F5344CB8AC3E}">
        <p14:creationId xmlns:p14="http://schemas.microsoft.com/office/powerpoint/2010/main" val="5663405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smtClean="0"/>
              <a:t>Panton Principles for Open Data in science(2010)</a:t>
            </a:r>
            <a:endParaRPr lang="en-US" dirty="0"/>
          </a:p>
        </p:txBody>
      </p:sp>
      <p:sp>
        <p:nvSpPr>
          <p:cNvPr id="3" name="Content Placeholder 2"/>
          <p:cNvSpPr>
            <a:spLocks noGrp="1"/>
          </p:cNvSpPr>
          <p:nvPr>
            <p:ph idx="1"/>
          </p:nvPr>
        </p:nvSpPr>
        <p:spPr>
          <a:xfrm>
            <a:off x="457200" y="1474451"/>
            <a:ext cx="8405627" cy="4667621"/>
          </a:xfrm>
        </p:spPr>
        <p:txBody>
          <a:bodyPr>
            <a:normAutofit fontScale="92500" lnSpcReduction="20000"/>
          </a:bodyPr>
          <a:lstStyle/>
          <a:p>
            <a:endParaRPr lang="en-US" sz="2800" i="1" dirty="0" smtClean="0"/>
          </a:p>
          <a:p>
            <a:r>
              <a:rPr lang="en-US" sz="2800" i="1" dirty="0" smtClean="0"/>
              <a:t>PUBLISH YOUR DATA OPENLY</a:t>
            </a:r>
          </a:p>
          <a:p>
            <a:r>
              <a:rPr lang="en-US" sz="2800" i="1" dirty="0" smtClean="0"/>
              <a:t>…make </a:t>
            </a:r>
            <a:r>
              <a:rPr lang="en-US" sz="2800" i="1" dirty="0"/>
              <a:t>an explicit and robust statement of </a:t>
            </a:r>
            <a:r>
              <a:rPr lang="en-US" sz="2800" i="1" dirty="0" smtClean="0"/>
              <a:t>your  </a:t>
            </a:r>
            <a:r>
              <a:rPr lang="en-US" sz="2800" i="1" dirty="0"/>
              <a:t>wishes</a:t>
            </a:r>
            <a:r>
              <a:rPr lang="en-US" sz="2800" i="1" dirty="0" smtClean="0"/>
              <a:t>.</a:t>
            </a:r>
          </a:p>
          <a:p>
            <a:r>
              <a:rPr lang="en-US" sz="2800" i="1" dirty="0"/>
              <a:t>Use a recognized waiver or license that is appropriate for data</a:t>
            </a:r>
            <a:r>
              <a:rPr lang="en-US" sz="2800" i="1" dirty="0" smtClean="0"/>
              <a:t>. </a:t>
            </a:r>
          </a:p>
          <a:p>
            <a:r>
              <a:rPr lang="en-US" sz="2800" i="1" dirty="0"/>
              <a:t>open as defined by the Open Knowledge/Data Definition </a:t>
            </a:r>
            <a:r>
              <a:rPr lang="en-US" sz="2800" i="1" dirty="0" smtClean="0"/>
              <a:t>(… NOT </a:t>
            </a:r>
            <a:r>
              <a:rPr lang="en-US" sz="2800" b="1" i="1" dirty="0" smtClean="0"/>
              <a:t>non-commercial</a:t>
            </a:r>
            <a:r>
              <a:rPr lang="en-US" sz="2800" i="1" dirty="0" smtClean="0"/>
              <a:t>)</a:t>
            </a:r>
          </a:p>
          <a:p>
            <a:r>
              <a:rPr lang="en-US" sz="2800" i="1" dirty="0"/>
              <a:t>Explicit dedication of data </a:t>
            </a:r>
            <a:r>
              <a:rPr lang="en-US" sz="2800" i="1" dirty="0" smtClean="0"/>
              <a:t>… into </a:t>
            </a:r>
            <a:r>
              <a:rPr lang="en-US" sz="2800" i="1" dirty="0"/>
              <a:t>the public domain via PDDL or </a:t>
            </a:r>
            <a:r>
              <a:rPr lang="en-US" sz="2800" i="1" dirty="0" err="1" smtClean="0"/>
              <a:t>CCZero</a:t>
            </a:r>
            <a:endParaRPr lang="en-US" sz="2800" i="1" dirty="0" smtClean="0"/>
          </a:p>
          <a:p>
            <a:pPr marL="0" indent="0">
              <a:buNone/>
            </a:pPr>
            <a:endParaRPr lang="en-US" sz="2800" i="1" dirty="0"/>
          </a:p>
          <a:p>
            <a:pPr marL="0" indent="0">
              <a:buNone/>
            </a:pPr>
            <a:r>
              <a:rPr lang="en-US" sz="2800" dirty="0" smtClean="0"/>
              <a:t>Peter Murray-Rust, </a:t>
            </a:r>
            <a:r>
              <a:rPr lang="en-US" sz="2800" dirty="0"/>
              <a:t>C</a:t>
            </a:r>
            <a:r>
              <a:rPr lang="en-US" sz="2800" dirty="0" smtClean="0"/>
              <a:t>ameron </a:t>
            </a:r>
            <a:r>
              <a:rPr lang="en-US" sz="2800" dirty="0" err="1" smtClean="0"/>
              <a:t>Neylon</a:t>
            </a:r>
            <a:r>
              <a:rPr lang="en-US" sz="2800" dirty="0" smtClean="0"/>
              <a:t>, Rufus Pollock, John </a:t>
            </a:r>
            <a:r>
              <a:rPr lang="en-US" sz="2800" dirty="0" err="1" smtClean="0"/>
              <a:t>Wilbanks</a:t>
            </a:r>
            <a:endParaRPr lang="en-US" sz="2800" dirty="0" smtClean="0"/>
          </a:p>
        </p:txBody>
      </p:sp>
    </p:spTree>
    <p:extLst>
      <p:ext uri="{BB962C8B-B14F-4D97-AF65-F5344CB8AC3E}">
        <p14:creationId xmlns:p14="http://schemas.microsoft.com/office/powerpoint/2010/main" val="9557733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9327"/>
            <a:ext cx="9144000" cy="5620104"/>
          </a:xfrm>
          <a:prstGeom prst="rect">
            <a:avLst/>
          </a:prstGeom>
        </p:spPr>
      </p:pic>
      <p:sp>
        <p:nvSpPr>
          <p:cNvPr id="3" name="TextBox 2"/>
          <p:cNvSpPr txBox="1"/>
          <p:nvPr/>
        </p:nvSpPr>
        <p:spPr>
          <a:xfrm>
            <a:off x="366612" y="235691"/>
            <a:ext cx="5410856" cy="584776"/>
          </a:xfrm>
          <a:prstGeom prst="rect">
            <a:avLst/>
          </a:prstGeom>
          <a:noFill/>
        </p:spPr>
        <p:txBody>
          <a:bodyPr wrap="none" rtlCol="0">
            <a:spAutoFit/>
          </a:bodyPr>
          <a:lstStyle/>
          <a:p>
            <a:r>
              <a:rPr lang="en-US" sz="3200" dirty="0" smtClean="0"/>
              <a:t>Sophie Kershaw, Panton Fellow </a:t>
            </a:r>
            <a:endParaRPr lang="en-US" sz="3200" dirty="0"/>
          </a:p>
        </p:txBody>
      </p:sp>
    </p:spTree>
    <p:extLst>
      <p:ext uri="{BB962C8B-B14F-4D97-AF65-F5344CB8AC3E}">
        <p14:creationId xmlns:p14="http://schemas.microsoft.com/office/powerpoint/2010/main" val="2146227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Jean-Claude’s vision</a:t>
            </a:r>
          </a:p>
          <a:p>
            <a:r>
              <a:rPr lang="en-US" dirty="0" smtClean="0"/>
              <a:t>Relation to Free/Open Source</a:t>
            </a:r>
          </a:p>
          <a:p>
            <a:r>
              <a:rPr lang="en-US" dirty="0" smtClean="0"/>
              <a:t>The time has come; We can do it now</a:t>
            </a:r>
          </a:p>
          <a:p>
            <a:r>
              <a:rPr lang="en-US" dirty="0" smtClean="0"/>
              <a:t>The combination of Truth and Community will change the way we do science</a:t>
            </a:r>
          </a:p>
          <a:p>
            <a:pPr marL="0" indent="0">
              <a:buNone/>
            </a:pPr>
            <a:endParaRPr lang="en-US" dirty="0" smtClean="0"/>
          </a:p>
          <a:p>
            <a:pPr marL="0" indent="0">
              <a:buNone/>
            </a:pPr>
            <a:endParaRPr lang="en-US" dirty="0"/>
          </a:p>
          <a:p>
            <a:pPr marL="0" indent="0">
              <a:buNone/>
            </a:pPr>
            <a:r>
              <a:rPr lang="en-US" sz="2600" i="1" dirty="0" smtClean="0"/>
              <a:t>* Parts of talks recently given to EBI and also Austrian Science Fund (FWF)</a:t>
            </a:r>
            <a:endParaRPr lang="en-US" sz="2600" i="1" dirty="0"/>
          </a:p>
        </p:txBody>
      </p:sp>
    </p:spTree>
    <p:extLst>
      <p:ext uri="{BB962C8B-B14F-4D97-AF65-F5344CB8AC3E}">
        <p14:creationId xmlns:p14="http://schemas.microsoft.com/office/powerpoint/2010/main" val="34506377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438379" y="4306524"/>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 data are SEMANTIC</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Tree>
    <p:extLst>
      <p:ext uri="{BB962C8B-B14F-4D97-AF65-F5344CB8AC3E}">
        <p14:creationId xmlns:p14="http://schemas.microsoft.com/office/powerpoint/2010/main" val="42269783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9824"/>
            <a:ext cx="9144000" cy="6858000"/>
          </a:xfrm>
          <a:prstGeom prst="rect">
            <a:avLst/>
          </a:prstGeom>
        </p:spPr>
      </p:pic>
      <p:sp>
        <p:nvSpPr>
          <p:cNvPr id="4" name="TextBox 3"/>
          <p:cNvSpPr txBox="1"/>
          <p:nvPr/>
        </p:nvSpPr>
        <p:spPr>
          <a:xfrm>
            <a:off x="1483661" y="62874"/>
            <a:ext cx="7066057" cy="1015663"/>
          </a:xfrm>
          <a:prstGeom prst="rect">
            <a:avLst/>
          </a:prstGeom>
          <a:noFill/>
        </p:spPr>
        <p:txBody>
          <a:bodyPr wrap="none" rtlCol="0">
            <a:spAutoFit/>
          </a:bodyPr>
          <a:lstStyle/>
          <a:p>
            <a:r>
              <a:rPr lang="en-US" sz="6000" dirty="0" smtClean="0">
                <a:solidFill>
                  <a:schemeClr val="bg1"/>
                </a:solidFill>
              </a:rPr>
              <a:t>Award of Blue Obelisk </a:t>
            </a:r>
            <a:endParaRPr lang="en-US" sz="6000" dirty="0">
              <a:solidFill>
                <a:schemeClr val="bg1"/>
              </a:solidFill>
            </a:endParaRPr>
          </a:p>
        </p:txBody>
      </p:sp>
      <p:sp>
        <p:nvSpPr>
          <p:cNvPr id="5" name="TextBox 4"/>
          <p:cNvSpPr txBox="1"/>
          <p:nvPr/>
        </p:nvSpPr>
        <p:spPr>
          <a:xfrm>
            <a:off x="190121" y="6150114"/>
            <a:ext cx="4403770" cy="707886"/>
          </a:xfrm>
          <a:prstGeom prst="rect">
            <a:avLst/>
          </a:prstGeom>
          <a:noFill/>
        </p:spPr>
        <p:txBody>
          <a:bodyPr wrap="none" rtlCol="0">
            <a:spAutoFit/>
          </a:bodyPr>
          <a:lstStyle/>
          <a:p>
            <a:r>
              <a:rPr lang="en-US" sz="4000" dirty="0" smtClean="0">
                <a:solidFill>
                  <a:srgbClr val="FFFF00"/>
                </a:solidFill>
              </a:rPr>
              <a:t>Jean-Claude Bradley </a:t>
            </a:r>
            <a:endParaRPr lang="en-US" sz="4000" dirty="0">
              <a:solidFill>
                <a:srgbClr val="FFFF00"/>
              </a:solidFill>
            </a:endParaRPr>
          </a:p>
        </p:txBody>
      </p:sp>
      <p:sp>
        <p:nvSpPr>
          <p:cNvPr id="6" name="TextBox 5"/>
          <p:cNvSpPr txBox="1"/>
          <p:nvPr/>
        </p:nvSpPr>
        <p:spPr>
          <a:xfrm>
            <a:off x="5244851" y="6177786"/>
            <a:ext cx="3782656" cy="707886"/>
          </a:xfrm>
          <a:prstGeom prst="rect">
            <a:avLst/>
          </a:prstGeom>
          <a:noFill/>
        </p:spPr>
        <p:txBody>
          <a:bodyPr wrap="none" rtlCol="0">
            <a:spAutoFit/>
          </a:bodyPr>
          <a:lstStyle/>
          <a:p>
            <a:r>
              <a:rPr lang="en-US" sz="4000" dirty="0" err="1" smtClean="0">
                <a:solidFill>
                  <a:srgbClr val="FFFF00"/>
                </a:solidFill>
              </a:rPr>
              <a:t>Egon</a:t>
            </a:r>
            <a:r>
              <a:rPr lang="en-US" sz="4000" dirty="0" smtClean="0">
                <a:solidFill>
                  <a:srgbClr val="FFFF00"/>
                </a:solidFill>
              </a:rPr>
              <a:t> </a:t>
            </a:r>
            <a:r>
              <a:rPr lang="en-US" sz="4000" dirty="0" err="1" smtClean="0">
                <a:solidFill>
                  <a:srgbClr val="FFFF00"/>
                </a:solidFill>
              </a:rPr>
              <a:t>Willighagen</a:t>
            </a:r>
            <a:endParaRPr lang="en-US" sz="4000" dirty="0">
              <a:solidFill>
                <a:srgbClr val="FFFF00"/>
              </a:solidFill>
            </a:endParaRPr>
          </a:p>
        </p:txBody>
      </p:sp>
    </p:spTree>
    <p:extLst>
      <p:ext uri="{BB962C8B-B14F-4D97-AF65-F5344CB8AC3E}">
        <p14:creationId xmlns:p14="http://schemas.microsoft.com/office/powerpoint/2010/main" val="9667601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normAutofit fontScale="90000"/>
          </a:bodyPr>
          <a:lstStyle/>
          <a:p>
            <a:r>
              <a:rPr lang="en-US" dirty="0" smtClean="0"/>
              <a:t>Traditional Research and Publication</a:t>
            </a:r>
            <a:endParaRPr lang="en-US" dirty="0"/>
          </a:p>
        </p:txBody>
      </p:sp>
      <p:sp>
        <p:nvSpPr>
          <p:cNvPr id="4" name="Oval 3"/>
          <p:cNvSpPr/>
          <p:nvPr/>
        </p:nvSpPr>
        <p:spPr>
          <a:xfrm>
            <a:off x="547004" y="3466038"/>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719788" y="39021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630660" y="3453211"/>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9" name="Curved Connector 8"/>
          <p:cNvCxnSpPr>
            <a:stCxn id="7" idx="6"/>
            <a:endCxn id="7" idx="7"/>
          </p:cNvCxnSpPr>
          <p:nvPr/>
        </p:nvCxnSpPr>
        <p:spPr>
          <a:xfrm flipH="1" flipV="1">
            <a:off x="5284169" y="36185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67866" y="40545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915012" y="3433859"/>
            <a:ext cx="715648" cy="369332"/>
          </a:xfrm>
          <a:prstGeom prst="rect">
            <a:avLst/>
          </a:prstGeom>
        </p:spPr>
        <p:txBody>
          <a:bodyPr wrap="none">
            <a:spAutoFit/>
          </a:bodyPr>
          <a:lstStyle/>
          <a:p>
            <a:r>
              <a:rPr lang="en-US" dirty="0" smtClean="0"/>
              <a:t>Write</a:t>
            </a:r>
            <a:endParaRPr lang="en-US" dirty="0"/>
          </a:p>
        </p:txBody>
      </p:sp>
      <p:sp>
        <p:nvSpPr>
          <p:cNvPr id="17" name="Rectangle 16"/>
          <p:cNvSpPr/>
          <p:nvPr/>
        </p:nvSpPr>
        <p:spPr>
          <a:xfrm>
            <a:off x="5210042" y="2778115"/>
            <a:ext cx="870626" cy="369332"/>
          </a:xfrm>
          <a:prstGeom prst="rect">
            <a:avLst/>
          </a:prstGeom>
        </p:spPr>
        <p:txBody>
          <a:bodyPr wrap="none">
            <a:spAutoFit/>
          </a:bodyPr>
          <a:lstStyle/>
          <a:p>
            <a:r>
              <a:rPr lang="en-US" dirty="0" smtClean="0"/>
              <a:t>rewrite</a:t>
            </a:r>
            <a:endParaRPr lang="en-US" dirty="0"/>
          </a:p>
        </p:txBody>
      </p:sp>
      <p:cxnSp>
        <p:nvCxnSpPr>
          <p:cNvPr id="20" name="Curved Connector 19"/>
          <p:cNvCxnSpPr/>
          <p:nvPr/>
        </p:nvCxnSpPr>
        <p:spPr>
          <a:xfrm flipH="1">
            <a:off x="2219449" y="4017629"/>
            <a:ext cx="3348417" cy="346347"/>
          </a:xfrm>
          <a:prstGeom prst="curvedConnector5">
            <a:avLst>
              <a:gd name="adj1" fmla="val -6827"/>
              <a:gd name="adj2" fmla="val 228966"/>
              <a:gd name="adj3" fmla="val 99617"/>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54723" y="4922045"/>
            <a:ext cx="1582484" cy="369332"/>
          </a:xfrm>
          <a:prstGeom prst="rect">
            <a:avLst/>
          </a:prstGeom>
        </p:spPr>
        <p:txBody>
          <a:bodyPr wrap="none">
            <a:spAutoFit/>
          </a:bodyPr>
          <a:lstStyle/>
          <a:p>
            <a:r>
              <a:rPr lang="en-US" dirty="0" smtClean="0"/>
              <a:t>Re-experiment</a:t>
            </a:r>
            <a:endParaRPr lang="en-US" dirty="0"/>
          </a:p>
        </p:txBody>
      </p:sp>
      <p:sp>
        <p:nvSpPr>
          <p:cNvPr id="23" name="Rectangle 22"/>
          <p:cNvSpPr/>
          <p:nvPr/>
        </p:nvSpPr>
        <p:spPr>
          <a:xfrm>
            <a:off x="6591669" y="3717513"/>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64352" y="206782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66092" y="2555273"/>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86547" y="2861385"/>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84429" y="2860316"/>
            <a:ext cx="505555" cy="369332"/>
          </a:xfrm>
          <a:prstGeom prst="rect">
            <a:avLst/>
          </a:prstGeom>
        </p:spPr>
        <p:txBody>
          <a:bodyPr wrap="none">
            <a:spAutoFit/>
          </a:bodyPr>
          <a:lstStyle/>
          <a:p>
            <a:r>
              <a:rPr lang="en-US" dirty="0" smtClean="0"/>
              <a:t>???</a:t>
            </a:r>
            <a:endParaRPr lang="en-US" dirty="0"/>
          </a:p>
        </p:txBody>
      </p:sp>
      <p:sp>
        <p:nvSpPr>
          <p:cNvPr id="30" name="Rectangle 29"/>
          <p:cNvSpPr/>
          <p:nvPr/>
        </p:nvSpPr>
        <p:spPr>
          <a:xfrm>
            <a:off x="818638" y="4499332"/>
            <a:ext cx="2296788" cy="461665"/>
          </a:xfrm>
          <a:prstGeom prst="rect">
            <a:avLst/>
          </a:prstGeom>
        </p:spPr>
        <p:txBody>
          <a:bodyPr wrap="square">
            <a:spAutoFit/>
          </a:bodyPr>
          <a:lstStyle/>
          <a:p>
            <a:r>
              <a:rPr lang="en-US" sz="2400" i="1" dirty="0" smtClean="0"/>
              <a:t>Validation??</a:t>
            </a:r>
            <a:endParaRPr lang="en-US" sz="2400" i="1" dirty="0"/>
          </a:p>
        </p:txBody>
      </p:sp>
      <p:sp>
        <p:nvSpPr>
          <p:cNvPr id="31" name="Rectangle 30"/>
          <p:cNvSpPr/>
          <p:nvPr/>
        </p:nvSpPr>
        <p:spPr>
          <a:xfrm>
            <a:off x="2924367" y="1900667"/>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115426" y="2463947"/>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86323" y="1885169"/>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252748" y="2951399"/>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209325" y="3453211"/>
            <a:ext cx="1937206" cy="1128836"/>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8" name="TextBox 37"/>
          <p:cNvSpPr txBox="1"/>
          <p:nvPr/>
        </p:nvSpPr>
        <p:spPr>
          <a:xfrm>
            <a:off x="6080668" y="4719187"/>
            <a:ext cx="3033052" cy="954107"/>
          </a:xfrm>
          <a:prstGeom prst="rect">
            <a:avLst/>
          </a:prstGeom>
          <a:noFill/>
        </p:spPr>
        <p:txBody>
          <a:bodyPr wrap="none" rtlCol="0">
            <a:spAutoFit/>
          </a:bodyPr>
          <a:lstStyle/>
          <a:p>
            <a:r>
              <a:rPr lang="en-US" sz="2800" b="1" dirty="0" smtClean="0">
                <a:solidFill>
                  <a:srgbClr val="FF0000"/>
                </a:solidFill>
              </a:rPr>
              <a:t>output  </a:t>
            </a:r>
            <a:r>
              <a:rPr lang="en-US" sz="2800" b="1" dirty="0" smtClean="0">
                <a:solidFill>
                  <a:srgbClr val="FF0000"/>
                </a:solidFill>
              </a:rPr>
              <a:t>often </a:t>
            </a:r>
          </a:p>
          <a:p>
            <a:r>
              <a:rPr lang="en-US" sz="2800" b="1" dirty="0">
                <a:solidFill>
                  <a:srgbClr val="FF0000"/>
                </a:solidFill>
              </a:rPr>
              <a:t>s</a:t>
            </a:r>
            <a:r>
              <a:rPr lang="en-US" sz="2800" b="1" dirty="0" smtClean="0">
                <a:solidFill>
                  <a:srgbClr val="FF0000"/>
                </a:solidFill>
              </a:rPr>
              <a:t>eriously restricted </a:t>
            </a:r>
            <a:endParaRPr lang="en-US" sz="2800" b="1" dirty="0" smtClean="0">
              <a:solidFill>
                <a:srgbClr val="FF0000"/>
              </a:solidFill>
            </a:endParaRPr>
          </a:p>
        </p:txBody>
      </p:sp>
      <p:sp>
        <p:nvSpPr>
          <p:cNvPr id="26" name="Oval 25"/>
          <p:cNvSpPr/>
          <p:nvPr/>
        </p:nvSpPr>
        <p:spPr>
          <a:xfrm>
            <a:off x="320366" y="1632589"/>
            <a:ext cx="5760302" cy="4221711"/>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170526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4060" y="1468815"/>
            <a:ext cx="7964519" cy="2554545"/>
          </a:xfrm>
          <a:prstGeom prst="rect">
            <a:avLst/>
          </a:prstGeom>
        </p:spPr>
        <p:txBody>
          <a:bodyPr wrap="square">
            <a:spAutoFit/>
          </a:bodyPr>
          <a:lstStyle/>
          <a:p>
            <a:r>
              <a:rPr lang="en-US" sz="3200" dirty="0" smtClean="0"/>
              <a:t>…three </a:t>
            </a:r>
            <a:r>
              <a:rPr lang="en-US" sz="3200" dirty="0"/>
              <a:t>problems—flawed design, non-publication, and poor reporting—together meant </a:t>
            </a:r>
            <a:r>
              <a:rPr lang="en-US" sz="3200" b="1" dirty="0" smtClean="0"/>
              <a:t>&gt;85</a:t>
            </a:r>
            <a:r>
              <a:rPr lang="en-US" sz="3200" b="1" dirty="0"/>
              <a:t>% of research funds were wasted</a:t>
            </a:r>
            <a:r>
              <a:rPr lang="en-US" sz="3200" dirty="0"/>
              <a:t>, </a:t>
            </a:r>
            <a:r>
              <a:rPr lang="en-US" sz="3200" dirty="0" smtClean="0"/>
              <a:t>a </a:t>
            </a:r>
            <a:r>
              <a:rPr lang="en-US" sz="3200" dirty="0"/>
              <a:t>global total loss </a:t>
            </a:r>
            <a:r>
              <a:rPr lang="en-US" sz="3200" b="1" dirty="0" smtClean="0"/>
              <a:t>&gt;100 </a:t>
            </a:r>
            <a:r>
              <a:rPr lang="en-US" sz="3200" b="1" dirty="0"/>
              <a:t>billion </a:t>
            </a:r>
            <a:r>
              <a:rPr lang="en-US" sz="3200" b="1" dirty="0" smtClean="0"/>
              <a:t>USD per </a:t>
            </a:r>
            <a:r>
              <a:rPr lang="en-US" sz="3200" b="1" dirty="0"/>
              <a:t>year</a:t>
            </a:r>
            <a:r>
              <a:rPr lang="en-US" sz="3200" dirty="0" smtClean="0"/>
              <a:t>. </a:t>
            </a:r>
            <a:r>
              <a:rPr lang="en-US" sz="3200" i="1" dirty="0" smtClean="0"/>
              <a:t>[Lancet 2009]</a:t>
            </a:r>
            <a:endParaRPr lang="en-US" sz="3200" i="1" dirty="0"/>
          </a:p>
        </p:txBody>
      </p:sp>
      <p:sp>
        <p:nvSpPr>
          <p:cNvPr id="4" name="Rectangle 3"/>
          <p:cNvSpPr/>
          <p:nvPr/>
        </p:nvSpPr>
        <p:spPr>
          <a:xfrm>
            <a:off x="554060" y="4399024"/>
            <a:ext cx="8144126" cy="2062103"/>
          </a:xfrm>
          <a:prstGeom prst="rect">
            <a:avLst/>
          </a:prstGeom>
        </p:spPr>
        <p:txBody>
          <a:bodyPr wrap="square">
            <a:spAutoFit/>
          </a:bodyPr>
          <a:lstStyle/>
          <a:p>
            <a:r>
              <a:rPr lang="en-US" sz="3200" dirty="0" smtClean="0"/>
              <a:t>[Even more] waste </a:t>
            </a:r>
            <a:r>
              <a:rPr lang="en-US" sz="3200" dirty="0"/>
              <a:t>clearly occurs after publication: from </a:t>
            </a:r>
            <a:r>
              <a:rPr lang="en-US" sz="3200" b="1" dirty="0"/>
              <a:t>poor access, poor dissemination, and poor uptake</a:t>
            </a:r>
            <a:r>
              <a:rPr lang="en-US" sz="3200" dirty="0"/>
              <a:t> of the findings of research. </a:t>
            </a:r>
            <a:r>
              <a:rPr lang="en-US" sz="3200" i="1" dirty="0" smtClean="0"/>
              <a:t>[PLOS Medicine 2014-05-27]</a:t>
            </a:r>
            <a:endParaRPr lang="en-US" sz="3200" i="1" dirty="0"/>
          </a:p>
        </p:txBody>
      </p:sp>
      <p:sp>
        <p:nvSpPr>
          <p:cNvPr id="5" name="TextBox 4"/>
          <p:cNvSpPr txBox="1"/>
          <p:nvPr/>
        </p:nvSpPr>
        <p:spPr>
          <a:xfrm>
            <a:off x="923702" y="500389"/>
            <a:ext cx="7276727" cy="769441"/>
          </a:xfrm>
          <a:prstGeom prst="rect">
            <a:avLst/>
          </a:prstGeom>
          <a:noFill/>
        </p:spPr>
        <p:txBody>
          <a:bodyPr wrap="none" rtlCol="0">
            <a:spAutoFit/>
          </a:bodyPr>
          <a:lstStyle/>
          <a:p>
            <a:r>
              <a:rPr lang="en-US" sz="4400" dirty="0" smtClean="0"/>
              <a:t>Bad publication wastes science</a:t>
            </a:r>
            <a:endParaRPr lang="en-US" sz="4400" dirty="0"/>
          </a:p>
        </p:txBody>
      </p:sp>
    </p:spTree>
    <p:extLst>
      <p:ext uri="{BB962C8B-B14F-4D97-AF65-F5344CB8AC3E}">
        <p14:creationId xmlns:p14="http://schemas.microsoft.com/office/powerpoint/2010/main" val="11295420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014" y="1601035"/>
            <a:ext cx="9144000" cy="5256965"/>
          </a:xfrm>
          <a:prstGeom prst="rect">
            <a:avLst/>
          </a:prstGeom>
        </p:spPr>
      </p:pic>
      <p:sp>
        <p:nvSpPr>
          <p:cNvPr id="3" name="Rectangle 2"/>
          <p:cNvSpPr/>
          <p:nvPr/>
        </p:nvSpPr>
        <p:spPr>
          <a:xfrm>
            <a:off x="88014" y="5336445"/>
            <a:ext cx="8914535" cy="15215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4991" y="616167"/>
            <a:ext cx="7612380" cy="584776"/>
          </a:xfrm>
          <a:prstGeom prst="rect">
            <a:avLst/>
          </a:prstGeom>
          <a:noFill/>
        </p:spPr>
        <p:txBody>
          <a:bodyPr wrap="none" rtlCol="0">
            <a:spAutoFit/>
          </a:bodyPr>
          <a:lstStyle/>
          <a:p>
            <a:r>
              <a:rPr lang="en-US" sz="3200" dirty="0" smtClean="0"/>
              <a:t>Open Source software inspires Open Science </a:t>
            </a:r>
            <a:endParaRPr lang="en-US" sz="32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4124053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921"/>
          </a:xfrm>
        </p:spPr>
        <p:txBody>
          <a:bodyPr>
            <a:normAutofit fontScale="90000"/>
          </a:bodyPr>
          <a:lstStyle/>
          <a:p>
            <a:pPr algn="l"/>
            <a:r>
              <a:rPr lang="en-US" dirty="0" smtClean="0"/>
              <a:t>4 Freedoms (Richard Stallman)</a:t>
            </a:r>
            <a:endParaRPr lang="en-US" dirty="0"/>
          </a:p>
        </p:txBody>
      </p:sp>
      <p:pic>
        <p:nvPicPr>
          <p:cNvPr id="4" name="Content Placeholder 3"/>
          <p:cNvPicPr>
            <a:picLocks noGrp="1" noChangeAspect="1"/>
          </p:cNvPicPr>
          <p:nvPr>
            <p:ph idx="1"/>
          </p:nvPr>
        </p:nvPicPr>
        <p:blipFill>
          <a:blip r:embed="rId2"/>
          <a:srcRect t="31668" b="31668"/>
          <a:stretch>
            <a:fillRect/>
          </a:stretch>
        </p:blipFill>
        <p:spPr>
          <a:xfrm>
            <a:off x="7241483" y="274638"/>
            <a:ext cx="1801930" cy="990992"/>
          </a:xfrm>
        </p:spPr>
      </p:pic>
      <p:sp>
        <p:nvSpPr>
          <p:cNvPr id="5" name="Rectangle 4"/>
          <p:cNvSpPr/>
          <p:nvPr/>
        </p:nvSpPr>
        <p:spPr>
          <a:xfrm>
            <a:off x="457200" y="1394070"/>
            <a:ext cx="8420594" cy="3539431"/>
          </a:xfrm>
          <a:prstGeom prst="rect">
            <a:avLst/>
          </a:prstGeom>
        </p:spPr>
        <p:txBody>
          <a:bodyPr wrap="square">
            <a:spAutoFit/>
          </a:bodyPr>
          <a:lstStyle/>
          <a:p>
            <a:pPr marL="285750" indent="-285750">
              <a:buFont typeface="Arial"/>
              <a:buChar char="•"/>
            </a:pPr>
            <a:r>
              <a:rPr lang="en-US" sz="2800" dirty="0" smtClean="0"/>
              <a:t>0</a:t>
            </a:r>
            <a:r>
              <a:rPr lang="en-US" sz="2800" dirty="0"/>
              <a:t>: The freedom to </a:t>
            </a:r>
            <a:r>
              <a:rPr lang="en-US" sz="2800" b="1" dirty="0"/>
              <a:t>run the program for any </a:t>
            </a:r>
            <a:r>
              <a:rPr lang="en-US" sz="2800" b="1" dirty="0" smtClean="0"/>
              <a:t>purpose</a:t>
            </a:r>
            <a:r>
              <a:rPr lang="en-US" sz="2800" dirty="0" smtClean="0"/>
              <a:t>.</a:t>
            </a:r>
          </a:p>
          <a:p>
            <a:pPr marL="285750" indent="-285750">
              <a:buFont typeface="Arial"/>
              <a:buChar char="•"/>
            </a:pPr>
            <a:r>
              <a:rPr lang="en-US" sz="2800" dirty="0" smtClean="0"/>
              <a:t>1</a:t>
            </a:r>
            <a:r>
              <a:rPr lang="en-US" sz="2800" dirty="0"/>
              <a:t>: The freedom to study </a:t>
            </a:r>
            <a:r>
              <a:rPr lang="en-US" sz="2800" b="1" dirty="0"/>
              <a:t>how the program works, and change it</a:t>
            </a:r>
            <a:r>
              <a:rPr lang="en-US" sz="2800" dirty="0"/>
              <a:t> to make it do what you </a:t>
            </a:r>
            <a:r>
              <a:rPr lang="en-US" sz="2800" dirty="0" smtClean="0"/>
              <a:t>wish.</a:t>
            </a:r>
          </a:p>
          <a:p>
            <a:pPr marL="285750" indent="-285750">
              <a:buFont typeface="Arial"/>
              <a:buChar char="•"/>
            </a:pPr>
            <a:r>
              <a:rPr lang="en-US" sz="2800" dirty="0" smtClean="0"/>
              <a:t>2</a:t>
            </a:r>
            <a:r>
              <a:rPr lang="en-US" sz="2800" dirty="0"/>
              <a:t>: The freedom </a:t>
            </a:r>
            <a:r>
              <a:rPr lang="en-US" sz="2800" b="1" dirty="0"/>
              <a:t>to redistribute copies </a:t>
            </a:r>
            <a:r>
              <a:rPr lang="en-US" sz="2800" dirty="0"/>
              <a:t>so you can </a:t>
            </a:r>
            <a:r>
              <a:rPr lang="en-US" sz="2800" b="1" dirty="0"/>
              <a:t>help your </a:t>
            </a:r>
            <a:r>
              <a:rPr lang="en-US" sz="2800" b="1" dirty="0" smtClean="0"/>
              <a:t>neighbor.</a:t>
            </a:r>
          </a:p>
          <a:p>
            <a:pPr marL="285750" indent="-285750">
              <a:buFont typeface="Arial"/>
              <a:buChar char="•"/>
            </a:pPr>
            <a:r>
              <a:rPr lang="en-US" sz="2800" dirty="0" smtClean="0"/>
              <a:t>3</a:t>
            </a:r>
            <a:r>
              <a:rPr lang="en-US" sz="2800" dirty="0"/>
              <a:t>: The freedom to </a:t>
            </a:r>
            <a:r>
              <a:rPr lang="en-US" sz="2800" b="1" dirty="0"/>
              <a:t>improve the program</a:t>
            </a:r>
            <a:r>
              <a:rPr lang="en-US" sz="2800" dirty="0"/>
              <a:t>, and release your improvements </a:t>
            </a:r>
            <a:r>
              <a:rPr lang="en-US" sz="2800" dirty="0" smtClean="0"/>
              <a:t>… to </a:t>
            </a:r>
            <a:r>
              <a:rPr lang="en-US" sz="2800" dirty="0"/>
              <a:t>the public, so that the </a:t>
            </a:r>
            <a:r>
              <a:rPr lang="en-US" sz="2800" b="1" dirty="0"/>
              <a:t>whole community benefits</a:t>
            </a:r>
            <a:r>
              <a:rPr lang="en-US" sz="2800" dirty="0"/>
              <a:t>.</a:t>
            </a:r>
          </a:p>
        </p:txBody>
      </p:sp>
    </p:spTree>
    <p:extLst>
      <p:ext uri="{BB962C8B-B14F-4D97-AF65-F5344CB8AC3E}">
        <p14:creationId xmlns:p14="http://schemas.microsoft.com/office/powerpoint/2010/main" val="636951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071"/>
            <a:ext cx="8229600" cy="739108"/>
          </a:xfrm>
        </p:spPr>
        <p:txBody>
          <a:bodyPr>
            <a:normAutofit fontScale="90000"/>
          </a:bodyPr>
          <a:lstStyle/>
          <a:p>
            <a:r>
              <a:rPr lang="en-US" dirty="0" smtClean="0"/>
              <a:t>“Free” and “Open”</a:t>
            </a:r>
            <a:endParaRPr lang="en-US" dirty="0"/>
          </a:p>
        </p:txBody>
      </p:sp>
      <p:sp>
        <p:nvSpPr>
          <p:cNvPr id="3" name="Content Placeholder 2"/>
          <p:cNvSpPr>
            <a:spLocks noGrp="1"/>
          </p:cNvSpPr>
          <p:nvPr>
            <p:ph idx="1"/>
          </p:nvPr>
        </p:nvSpPr>
        <p:spPr>
          <a:xfrm>
            <a:off x="726613" y="1238051"/>
            <a:ext cx="8229600" cy="5316895"/>
          </a:xfrm>
        </p:spPr>
        <p:txBody>
          <a:bodyPr>
            <a:normAutofit fontScale="77500" lnSpcReduction="20000"/>
          </a:bodyPr>
          <a:lstStyle/>
          <a:p>
            <a:endParaRPr lang="en-US" dirty="0" smtClean="0"/>
          </a:p>
          <a:p>
            <a:r>
              <a:rPr lang="en-US" sz="4600" dirty="0" smtClean="0"/>
              <a:t>"Free software is a matter of liberty, not price. </a:t>
            </a:r>
            <a:r>
              <a:rPr lang="en-US" sz="4600" b="1" dirty="0" smtClean="0">
                <a:hlinkClick r:id="rId2"/>
              </a:rPr>
              <a:t>’free speech', not 'free beer'</a:t>
            </a:r>
            <a:r>
              <a:rPr lang="en-US" sz="4600" dirty="0" smtClean="0">
                <a:hlinkClick r:id="rId2"/>
              </a:rPr>
              <a:t>”. </a:t>
            </a:r>
            <a:r>
              <a:rPr lang="en-US" sz="4600" dirty="0" smtClean="0"/>
              <a:t>(R M Stallman)</a:t>
            </a:r>
          </a:p>
          <a:p>
            <a:pPr marL="0" indent="0">
              <a:buNone/>
            </a:pPr>
            <a:endParaRPr lang="en-US" sz="4600" dirty="0" smtClean="0"/>
          </a:p>
          <a:p>
            <a:r>
              <a:rPr lang="en-US" sz="4600" dirty="0" smtClean="0"/>
              <a:t>“A piece of data or content is </a:t>
            </a:r>
            <a:r>
              <a:rPr lang="en-US" sz="4600" b="1" dirty="0" smtClean="0"/>
              <a:t>open</a:t>
            </a:r>
            <a:r>
              <a:rPr lang="en-US" sz="4600" dirty="0" smtClean="0"/>
              <a:t> if anyone is </a:t>
            </a:r>
            <a:r>
              <a:rPr lang="en-US" sz="4600" b="1" dirty="0" smtClean="0"/>
              <a:t>free to use, reuse, and redistribute </a:t>
            </a:r>
            <a:r>
              <a:rPr lang="en-US" sz="4600" dirty="0" smtClean="0"/>
              <a:t>it” (OKFN)</a:t>
            </a:r>
            <a:r>
              <a:rPr lang="en-US" sz="4600" i="1" dirty="0" smtClean="0">
                <a:hlinkClick r:id="rId3"/>
              </a:rPr>
              <a:t>http://opendefinition.org/</a:t>
            </a:r>
            <a:endParaRPr lang="en-US" sz="4600" i="1" dirty="0" smtClean="0"/>
          </a:p>
          <a:p>
            <a:endParaRPr lang="en-US" dirty="0" smtClean="0"/>
          </a:p>
          <a:p>
            <a:pPr marL="0" indent="0">
              <a:buNone/>
            </a:pPr>
            <a:r>
              <a:rPr lang="en-US" dirty="0" smtClean="0"/>
              <a:t>“</a:t>
            </a:r>
            <a:r>
              <a:rPr lang="en-US" dirty="0" smtClean="0"/>
              <a:t>Gratis” </a:t>
            </a:r>
            <a:r>
              <a:rPr lang="en-US" dirty="0" err="1" smtClean="0"/>
              <a:t>vs</a:t>
            </a:r>
            <a:r>
              <a:rPr lang="en-US" dirty="0" smtClean="0"/>
              <a:t> “</a:t>
            </a:r>
            <a:r>
              <a:rPr lang="en-US" dirty="0" err="1" smtClean="0"/>
              <a:t>Libre</a:t>
            </a:r>
            <a:r>
              <a:rPr lang="en-US" dirty="0" smtClean="0"/>
              <a:t>”</a:t>
            </a:r>
            <a:endParaRPr lang="en-US" dirty="0"/>
          </a:p>
        </p:txBody>
      </p:sp>
    </p:spTree>
    <p:extLst>
      <p:ext uri="{BB962C8B-B14F-4D97-AF65-F5344CB8AC3E}">
        <p14:creationId xmlns:p14="http://schemas.microsoft.com/office/powerpoint/2010/main" val="4354319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0"/>
            <a:ext cx="8057906" cy="6858000"/>
          </a:xfrm>
          <a:prstGeom prst="rect">
            <a:avLst/>
          </a:prstGeom>
        </p:spPr>
      </p:pic>
    </p:spTree>
    <p:extLst>
      <p:ext uri="{BB962C8B-B14F-4D97-AF65-F5344CB8AC3E}">
        <p14:creationId xmlns:p14="http://schemas.microsoft.com/office/powerpoint/2010/main" val="2902821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3186</TotalTime>
  <Words>974</Words>
  <Application>Microsoft Macintosh PowerPoint</Application>
  <PresentationFormat>On-screen Show (4:3)</PresentationFormat>
  <Paragraphs>124</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Open Notebook Science NOW!</vt:lpstr>
      <vt:lpstr>Overview*</vt:lpstr>
      <vt:lpstr>PowerPoint Presentation</vt:lpstr>
      <vt:lpstr>Traditional Research and Publication</vt:lpstr>
      <vt:lpstr>PowerPoint Presentation</vt:lpstr>
      <vt:lpstr>PowerPoint Presentation</vt:lpstr>
      <vt:lpstr>4 Freedoms (Richard Stallman)</vt:lpstr>
      <vt:lpstr>“Free” and “Open”</vt:lpstr>
      <vt:lpstr>PowerPoint Presentation</vt:lpstr>
      <vt:lpstr>Free/Open Software Development</vt:lpstr>
      <vt:lpstr>Software repos, Github and Bitbucket</vt:lpstr>
      <vt:lpstr>PowerPoint Presentation</vt:lpstr>
      <vt:lpstr>PowerPoint Presentation</vt:lpstr>
      <vt:lpstr>PowerPoint Presentation</vt:lpstr>
      <vt:lpstr>PowerPoint Presentation</vt:lpstr>
      <vt:lpstr>PowerPoint Presentation</vt:lpstr>
      <vt:lpstr>PowerPoint Presentation</vt:lpstr>
      <vt:lpstr>Panton Principles for Open Data in science(2010)</vt:lpstr>
      <vt:lpstr>PowerPoint Presentation</vt:lpstr>
      <vt:lpstr>Open Notebook Science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Peter Murray-Rust</cp:lastModifiedBy>
  <cp:revision>90</cp:revision>
  <dcterms:created xsi:type="dcterms:W3CDTF">2014-05-14T06:19:06Z</dcterms:created>
  <dcterms:modified xsi:type="dcterms:W3CDTF">2014-07-14T12:19:16Z</dcterms:modified>
</cp:coreProperties>
</file>